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463" r:id="rId2"/>
    <p:sldId id="488" r:id="rId3"/>
    <p:sldId id="489" r:id="rId4"/>
    <p:sldId id="490" r:id="rId5"/>
    <p:sldId id="491" r:id="rId6"/>
    <p:sldId id="492" r:id="rId7"/>
    <p:sldId id="4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ED609-9FC4-4A5C-82E2-C1AC3DEA768E}" type="datetimeFigureOut">
              <a:rPr lang="en-US" smtClean="0"/>
              <a:t>11/6/2021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1753A-C05B-44C3-8CB4-0FCC33CDC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1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18978/070/81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</a:t>
            </a:r>
            <a:r>
              <a:rPr lang="hr-HR" sz="2800" dirty="0"/>
              <a:t>2</a:t>
            </a:r>
            <a:r>
              <a:rPr lang="en-US" sz="2800" dirty="0"/>
              <a:t>: </a:t>
            </a:r>
            <a:r>
              <a:rPr lang="hr-HR" sz="2800" dirty="0"/>
              <a:t>Project 2</a:t>
            </a:r>
            <a:br>
              <a:rPr lang="en-US" sz="2800" dirty="0"/>
            </a:br>
            <a:br>
              <a:rPr lang="en-US" sz="2800" dirty="0"/>
            </a:br>
            <a:r>
              <a:rPr lang="hr-HR" sz="2800" dirty="0" err="1"/>
              <a:t>Edit</a:t>
            </a:r>
            <a:r>
              <a:rPr lang="hr-HR" sz="2800" dirty="0"/>
              <a:t> profile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142091" cy="3399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lekciji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u kratkom govoru izložiti plakat o slavnoj osobi iz prošlosti</a:t>
            </a:r>
            <a:r>
              <a:rPr lang="hr-HR" sz="2000" i="1" dirty="0">
                <a:solidFill>
                  <a:prstClr val="white"/>
                </a:solidFill>
                <a:latin typeface="Calibri" panose="020F0502020204030204"/>
              </a:rPr>
              <a:t>.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143EBD-B6EE-4B4E-8D0E-BE93A3C420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1151" y="2993234"/>
            <a:ext cx="2587617" cy="338293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37C799-5D18-491A-BFF0-B841E5F348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0721" y="3292611"/>
            <a:ext cx="2587617" cy="338293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DC642-5E5B-47A8-9E40-16A581384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6582" y="492125"/>
            <a:ext cx="5245705" cy="3127375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44</a:t>
            </a:r>
          </a:p>
          <a:p>
            <a:r>
              <a:rPr lang="hr-HR" dirty="0" err="1"/>
              <a:t>Answer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Task</a:t>
            </a:r>
            <a:r>
              <a:rPr lang="hr-HR" dirty="0"/>
              <a:t> 1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Task</a:t>
            </a:r>
            <a:r>
              <a:rPr lang="hr-HR" dirty="0"/>
              <a:t> 2.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Odgovori na pitanja u 1. i 2. zadatku. </a:t>
            </a:r>
            <a:endParaRPr lang="hr-HR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4633AD-3384-4A97-A87D-B9EE892C08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367F8B9-8BD9-48B9-BC88-A167FABCF4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86" r="13659"/>
          <a:stretch/>
        </p:blipFill>
        <p:spPr>
          <a:xfrm>
            <a:off x="497150" y="3133817"/>
            <a:ext cx="10031991" cy="139379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4E158C-44E9-4706-9FCC-FB9D58581824}"/>
              </a:ext>
            </a:extLst>
          </p:cNvPr>
          <p:cNvSpPr txBox="1"/>
          <p:nvPr/>
        </p:nvSpPr>
        <p:spPr>
          <a:xfrm>
            <a:off x="1872192" y="3531128"/>
            <a:ext cx="3870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Koje društvene mreže najčešće koristiš?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455829-46D7-4D77-AD75-4245BCE225FB}"/>
              </a:ext>
            </a:extLst>
          </p:cNvPr>
          <p:cNvSpPr txBox="1"/>
          <p:nvPr/>
        </p:nvSpPr>
        <p:spPr>
          <a:xfrm>
            <a:off x="1662859" y="4181419"/>
            <a:ext cx="6807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Pratiš li neke slavne ljude na društvenim mrežama? Navedi primjer.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65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BFD2E-304C-426B-8FEB-16CF9E994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9598" y="463217"/>
            <a:ext cx="6556681" cy="2262228"/>
          </a:xfrm>
        </p:spPr>
        <p:txBody>
          <a:bodyPr>
            <a:normAutofit fontScale="92500"/>
          </a:bodyPr>
          <a:lstStyle/>
          <a:p>
            <a:r>
              <a:rPr lang="hr-HR" dirty="0" err="1"/>
              <a:t>Task</a:t>
            </a:r>
            <a:r>
              <a:rPr lang="hr-HR" dirty="0"/>
              <a:t> 3: </a:t>
            </a:r>
            <a:r>
              <a:rPr lang="hr-HR" dirty="0" err="1"/>
              <a:t>Study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imaginary</a:t>
            </a:r>
            <a:r>
              <a:rPr lang="hr-HR" dirty="0"/>
              <a:t> </a:t>
            </a:r>
            <a:r>
              <a:rPr lang="hr-HR" dirty="0" err="1"/>
              <a:t>profiles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Oscar Wilde </a:t>
            </a:r>
            <a:r>
              <a:rPr lang="hr-HR" dirty="0" err="1"/>
              <a:t>and</a:t>
            </a:r>
            <a:r>
              <a:rPr lang="hr-HR" dirty="0"/>
              <a:t> Queen Victoria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answer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 su Oscar Wilde i kraljica Viktorija živjeli u 21. stoljeću, sigurno bi koristili društvene mreže. Prouči njihove profile i odgovori na pitanja u bilježnicu.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CFA92A-2810-4D74-8BA0-A466559B83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021" y="378827"/>
            <a:ext cx="4662152" cy="4520119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4F500A-E9A5-4339-AC53-6213C057D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183635"/>
            <a:ext cx="4584879" cy="3430621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826A90-30E3-4CCC-B32F-9C49D4ABFF61}"/>
              </a:ext>
            </a:extLst>
          </p:cNvPr>
          <p:cNvSpPr txBox="1"/>
          <p:nvPr/>
        </p:nvSpPr>
        <p:spPr>
          <a:xfrm>
            <a:off x="523782" y="5051394"/>
            <a:ext cx="54153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hr-HR" dirty="0">
                <a:solidFill>
                  <a:srgbClr val="FF0000"/>
                </a:solidFill>
              </a:rPr>
              <a:t>Koje bi informacije dodao/la na njihove profile?</a:t>
            </a:r>
          </a:p>
          <a:p>
            <a:pPr marL="342900" indent="-342900">
              <a:buAutoNum type="arabicPeriod"/>
            </a:pPr>
            <a:r>
              <a:rPr lang="hr-HR" dirty="0">
                <a:solidFill>
                  <a:srgbClr val="FF0000"/>
                </a:solidFill>
              </a:rPr>
              <a:t>Koji su podaci točni, a koji izmišljeni?</a:t>
            </a:r>
          </a:p>
          <a:p>
            <a:pPr marL="342900" indent="-342900">
              <a:buAutoNum type="arabicPeriod"/>
            </a:pPr>
            <a:r>
              <a:rPr lang="hr-HR" dirty="0">
                <a:solidFill>
                  <a:srgbClr val="FF0000"/>
                </a:solidFill>
              </a:rPr>
              <a:t>U kojem se profilu nalazi objava o kupovini </a:t>
            </a:r>
            <a:r>
              <a:rPr lang="hr-HR" i="1" dirty="0">
                <a:solidFill>
                  <a:srgbClr val="FF0000"/>
                </a:solidFill>
              </a:rPr>
              <a:t>online?</a:t>
            </a:r>
            <a:endParaRPr lang="hr-HR" dirty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r>
              <a:rPr lang="hr-HR" dirty="0">
                <a:solidFill>
                  <a:srgbClr val="FF0000"/>
                </a:solidFill>
              </a:rPr>
              <a:t>U kojem se profilu nalaze podaci o ljetovanju?</a:t>
            </a:r>
          </a:p>
          <a:p>
            <a:pPr marL="342900" indent="-342900">
              <a:buAutoNum type="arabicPeriod"/>
            </a:pPr>
            <a:r>
              <a:rPr lang="hr-HR" dirty="0">
                <a:solidFill>
                  <a:srgbClr val="FF0000"/>
                </a:solidFill>
              </a:rPr>
              <a:t>Koji je profil zanimljiviji i kreativniji? Zašto?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Arrow: Curved Up 10">
            <a:extLst>
              <a:ext uri="{FF2B5EF4-FFF2-40B4-BE49-F238E27FC236}">
                <a16:creationId xmlns:a16="http://schemas.microsoft.com/office/drawing/2014/main" id="{B87E2B1C-EA35-482E-AEC2-354262DDF0E1}"/>
              </a:ext>
            </a:extLst>
          </p:cNvPr>
          <p:cNvSpPr/>
          <p:nvPr/>
        </p:nvSpPr>
        <p:spPr>
          <a:xfrm rot="5400000" flipV="1">
            <a:off x="2734323" y="2627791"/>
            <a:ext cx="4190260" cy="958787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89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D738A-0CFD-439A-880A-0AD23B4BA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8625" y="435007"/>
            <a:ext cx="4887239" cy="4181382"/>
          </a:xfrm>
        </p:spPr>
        <p:txBody>
          <a:bodyPr>
            <a:normAutofit fontScale="85000" lnSpcReduction="20000"/>
          </a:bodyPr>
          <a:lstStyle/>
          <a:p>
            <a:r>
              <a:rPr lang="hr-HR" dirty="0" err="1"/>
              <a:t>Task</a:t>
            </a:r>
            <a:r>
              <a:rPr lang="hr-HR" dirty="0"/>
              <a:t> 4: </a:t>
            </a:r>
            <a:r>
              <a:rPr lang="hr-HR" dirty="0" err="1"/>
              <a:t>Create</a:t>
            </a:r>
            <a:r>
              <a:rPr lang="hr-HR" dirty="0"/>
              <a:t> </a:t>
            </a:r>
            <a:r>
              <a:rPr lang="hr-HR" dirty="0" err="1"/>
              <a:t>an</a:t>
            </a:r>
            <a:r>
              <a:rPr lang="hr-HR" dirty="0"/>
              <a:t> Internet profile </a:t>
            </a:r>
            <a:r>
              <a:rPr lang="hr-HR" dirty="0" err="1"/>
              <a:t>of</a:t>
            </a:r>
            <a:r>
              <a:rPr lang="hr-HR" dirty="0"/>
              <a:t> a </a:t>
            </a:r>
            <a:r>
              <a:rPr lang="hr-HR" dirty="0" err="1"/>
              <a:t>famous</a:t>
            </a:r>
            <a:r>
              <a:rPr lang="hr-HR" dirty="0"/>
              <a:t> </a:t>
            </a:r>
            <a:r>
              <a:rPr lang="hr-HR" dirty="0" err="1"/>
              <a:t>person</a:t>
            </a:r>
            <a:r>
              <a:rPr lang="hr-HR" dirty="0"/>
              <a:t> </a:t>
            </a:r>
            <a:r>
              <a:rPr lang="hr-HR" dirty="0" err="1"/>
              <a:t>from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past </a:t>
            </a:r>
            <a:r>
              <a:rPr lang="hr-HR" dirty="0" err="1"/>
              <a:t>by</a:t>
            </a:r>
            <a:r>
              <a:rPr lang="hr-HR" dirty="0"/>
              <a:t> </a:t>
            </a:r>
            <a:r>
              <a:rPr lang="hr-HR" dirty="0" err="1"/>
              <a:t>following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checklist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Izradi internetski profil jedne osobe iz prošlosti. Slijedi upute u četvrtom zadatku:</a:t>
            </a:r>
          </a:p>
          <a:p>
            <a:pPr lvl="2"/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Odaberi slavnu osobu iz prošlosti</a:t>
            </a:r>
          </a:p>
          <a:p>
            <a:pPr lvl="2"/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Pronađi što više informacija o toj osobi</a:t>
            </a:r>
          </a:p>
          <a:p>
            <a:pPr marL="914400" lvl="2" indent="0">
              <a:buNone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 Internetu </a:t>
            </a:r>
          </a:p>
          <a:p>
            <a:pPr lvl="2"/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Izradi profil prema uzoru na profile Oscara Wilde-a i kraljice Viktorije. Profil možeš izraditi na papiru ili koristeći neku od digitalnih aplikacija. </a:t>
            </a:r>
          </a:p>
          <a:p>
            <a:pPr lvl="2"/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Budi kreativan/na - zamisli što bi ta osoba mogla objaviti na društvenim mrežama. Objavi zanimljiv status, slike i komentare.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D27C25-483D-4B66-ACA5-E40D1E784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727" y="0"/>
            <a:ext cx="5245706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A065BA-DB2C-4C95-873F-BC8BAC44C2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379" y="2276042"/>
            <a:ext cx="6219644" cy="347705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14E8B0F-F023-4427-9E41-E707C8B9CFBE}"/>
              </a:ext>
            </a:extLst>
          </p:cNvPr>
          <p:cNvSpPr txBox="1"/>
          <p:nvPr/>
        </p:nvSpPr>
        <p:spPr>
          <a:xfrm>
            <a:off x="7010022" y="4484002"/>
            <a:ext cx="46197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2400" dirty="0" err="1"/>
              <a:t>Task</a:t>
            </a:r>
            <a:r>
              <a:rPr lang="hr-HR" sz="2400" dirty="0"/>
              <a:t> 5: </a:t>
            </a:r>
            <a:r>
              <a:rPr lang="hr-HR" sz="2400" dirty="0" err="1"/>
              <a:t>Give</a:t>
            </a:r>
            <a:r>
              <a:rPr lang="hr-HR" sz="2400" dirty="0"/>
              <a:t> a </a:t>
            </a:r>
            <a:r>
              <a:rPr lang="hr-HR" sz="2400" dirty="0" err="1"/>
              <a:t>speech</a:t>
            </a:r>
            <a:r>
              <a:rPr lang="hr-HR" sz="2400" dirty="0"/>
              <a:t> </a:t>
            </a:r>
            <a:r>
              <a:rPr lang="hr-HR" sz="2400" dirty="0" err="1"/>
              <a:t>about</a:t>
            </a:r>
            <a:r>
              <a:rPr lang="hr-HR" sz="2400" dirty="0"/>
              <a:t>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hr-HR" sz="2400" dirty="0" err="1"/>
              <a:t>person</a:t>
            </a:r>
            <a:r>
              <a:rPr lang="hr-HR" sz="2400" dirty="0"/>
              <a:t> </a:t>
            </a:r>
            <a:r>
              <a:rPr lang="hr-HR" sz="2400" dirty="0" err="1"/>
              <a:t>in</a:t>
            </a:r>
            <a:r>
              <a:rPr lang="hr-HR" sz="2400" dirty="0"/>
              <a:t> </a:t>
            </a:r>
            <a:r>
              <a:rPr lang="hr-HR" sz="2400" dirty="0" err="1"/>
              <a:t>question</a:t>
            </a:r>
            <a:r>
              <a:rPr lang="hr-HR" sz="2400" dirty="0"/>
              <a:t>. Use </a:t>
            </a:r>
            <a:r>
              <a:rPr lang="hr-HR" sz="2400" dirty="0" err="1"/>
              <a:t>the</a:t>
            </a:r>
            <a:r>
              <a:rPr lang="hr-HR" sz="2400" dirty="0"/>
              <a:t> past </a:t>
            </a:r>
            <a:r>
              <a:rPr lang="hr-HR" sz="2400" dirty="0" err="1"/>
              <a:t>simple</a:t>
            </a:r>
            <a:r>
              <a:rPr lang="hr-HR" sz="2400" dirty="0"/>
              <a:t>. </a:t>
            </a:r>
            <a:r>
              <a:rPr lang="hr-HR" sz="2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Izloži svoj plakat pred razredom u kratkom govoru. Upotrijebi </a:t>
            </a:r>
            <a:r>
              <a:rPr lang="hr-HR" sz="24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hr-HR" sz="2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past </a:t>
            </a:r>
            <a:r>
              <a:rPr lang="hr-HR" sz="24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simple</a:t>
            </a:r>
            <a:r>
              <a:rPr lang="hr-HR" sz="2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1511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3FD91-F295-4900-8B40-9D6974EADA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9300" y="618262"/>
            <a:ext cx="8296923" cy="1539012"/>
          </a:xfrm>
        </p:spPr>
        <p:txBody>
          <a:bodyPr>
            <a:normAutofit fontScale="92500" lnSpcReduction="10000"/>
          </a:bodyPr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workbook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43</a:t>
            </a:r>
          </a:p>
          <a:p>
            <a:r>
              <a:rPr lang="hr-HR" dirty="0" err="1"/>
              <a:t>Task</a:t>
            </a:r>
            <a:r>
              <a:rPr lang="hr-HR" dirty="0"/>
              <a:t> 1: </a:t>
            </a:r>
            <a:r>
              <a:rPr lang="hr-HR" dirty="0" err="1"/>
              <a:t>Write</a:t>
            </a:r>
            <a:r>
              <a:rPr lang="hr-HR" dirty="0"/>
              <a:t> OW for Oscar Wilde </a:t>
            </a:r>
            <a:r>
              <a:rPr lang="hr-HR" dirty="0" err="1"/>
              <a:t>and</a:t>
            </a:r>
            <a:r>
              <a:rPr lang="hr-HR" dirty="0"/>
              <a:t> QV for Queen Victoria.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Napiši OW ako se rečenica odnosi na Oscara Wilde-a ili QV ako se odnosi na kraljicu Viktoriju.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3ACFE1-6799-4476-B027-B5E10E6944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301" y="2417238"/>
            <a:ext cx="8296924" cy="395059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A53169-3865-4756-93FA-25DB876ED003}"/>
              </a:ext>
            </a:extLst>
          </p:cNvPr>
          <p:cNvSpPr txBox="1"/>
          <p:nvPr/>
        </p:nvSpPr>
        <p:spPr>
          <a:xfrm>
            <a:off x="8522563" y="4190260"/>
            <a:ext cx="5770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QV</a:t>
            </a:r>
          </a:p>
          <a:p>
            <a:r>
              <a:rPr lang="hr-HR" i="1" dirty="0">
                <a:solidFill>
                  <a:srgbClr val="FF0000"/>
                </a:solidFill>
              </a:rPr>
              <a:t>OW</a:t>
            </a:r>
          </a:p>
          <a:p>
            <a:r>
              <a:rPr lang="hr-HR" i="1" dirty="0">
                <a:solidFill>
                  <a:srgbClr val="FF0000"/>
                </a:solidFill>
              </a:rPr>
              <a:t>OW</a:t>
            </a:r>
          </a:p>
          <a:p>
            <a:r>
              <a:rPr lang="hr-HR" i="1" dirty="0">
                <a:solidFill>
                  <a:srgbClr val="FF0000"/>
                </a:solidFill>
              </a:rPr>
              <a:t>QV</a:t>
            </a:r>
          </a:p>
          <a:p>
            <a:r>
              <a:rPr lang="hr-HR" i="1" dirty="0">
                <a:solidFill>
                  <a:srgbClr val="FF0000"/>
                </a:solidFill>
              </a:rPr>
              <a:t>QV</a:t>
            </a:r>
          </a:p>
          <a:p>
            <a:r>
              <a:rPr lang="hr-HR" i="1" dirty="0">
                <a:solidFill>
                  <a:srgbClr val="FF0000"/>
                </a:solidFill>
              </a:rPr>
              <a:t>OW</a:t>
            </a:r>
          </a:p>
          <a:p>
            <a:r>
              <a:rPr lang="hr-HR" i="1" dirty="0">
                <a:solidFill>
                  <a:srgbClr val="FF0000"/>
                </a:solidFill>
              </a:rPr>
              <a:t>OW</a:t>
            </a:r>
          </a:p>
        </p:txBody>
      </p:sp>
    </p:spTree>
    <p:extLst>
      <p:ext uri="{BB962C8B-B14F-4D97-AF65-F5344CB8AC3E}">
        <p14:creationId xmlns:p14="http://schemas.microsoft.com/office/powerpoint/2010/main" val="2340672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A73DC-4660-44C3-BC18-2529B19B2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7961" y="977981"/>
            <a:ext cx="3460459" cy="4351338"/>
          </a:xfrm>
        </p:spPr>
        <p:txBody>
          <a:bodyPr>
            <a:normAutofit/>
          </a:bodyPr>
          <a:lstStyle/>
          <a:p>
            <a:r>
              <a:rPr lang="hr-HR" dirty="0"/>
              <a:t>Use </a:t>
            </a:r>
            <a:r>
              <a:rPr lang="hr-HR" dirty="0" err="1"/>
              <a:t>Venn’s</a:t>
            </a:r>
            <a:r>
              <a:rPr lang="hr-HR" dirty="0"/>
              <a:t> </a:t>
            </a:r>
            <a:r>
              <a:rPr lang="hr-HR" dirty="0" err="1"/>
              <a:t>diagram</a:t>
            </a:r>
            <a:r>
              <a:rPr lang="hr-HR" dirty="0"/>
              <a:t> to show </a:t>
            </a:r>
            <a:r>
              <a:rPr lang="hr-HR" dirty="0" err="1"/>
              <a:t>similarities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differences</a:t>
            </a:r>
            <a:r>
              <a:rPr lang="hr-HR" dirty="0"/>
              <a:t> </a:t>
            </a:r>
            <a:r>
              <a:rPr lang="hr-HR" dirty="0" err="1"/>
              <a:t>between</a:t>
            </a:r>
            <a:r>
              <a:rPr lang="hr-HR" dirty="0"/>
              <a:t> Oscar Wilde </a:t>
            </a:r>
            <a:r>
              <a:rPr lang="hr-HR" dirty="0" err="1"/>
              <a:t>and</a:t>
            </a:r>
            <a:r>
              <a:rPr lang="hr-HR" dirty="0"/>
              <a:t> Queen Victoria.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Koristeći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Vennov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dijagram, napiši sličnosti i razlike između Oscara Wilde-a i kraljice Viktorije.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3CD512-451A-48F7-96FE-795B6CF72D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580" y="899977"/>
            <a:ext cx="6613711" cy="5198982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C1773B-184C-461F-ACFA-CE46C68872DB}"/>
              </a:ext>
            </a:extLst>
          </p:cNvPr>
          <p:cNvSpPr txBox="1"/>
          <p:nvPr/>
        </p:nvSpPr>
        <p:spPr>
          <a:xfrm>
            <a:off x="2263243" y="2557751"/>
            <a:ext cx="18110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two sons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born in Ireland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attended college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lived in exile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F6DC35-6AEE-4DD4-8186-D107CF221EB8}"/>
              </a:ext>
            </a:extLst>
          </p:cNvPr>
          <p:cNvSpPr txBox="1"/>
          <p:nvPr/>
        </p:nvSpPr>
        <p:spPr>
          <a:xfrm>
            <a:off x="3562905" y="4422560"/>
            <a:ext cx="18110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married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married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lived in England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7FC2FA-5D0F-4783-9D43-1859B02B2174}"/>
              </a:ext>
            </a:extLst>
          </p:cNvPr>
          <p:cNvSpPr txBox="1"/>
          <p:nvPr/>
        </p:nvSpPr>
        <p:spPr>
          <a:xfrm>
            <a:off x="5190477" y="2557751"/>
            <a:ext cx="18110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nine children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born in England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home-schooled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wore black</a:t>
            </a:r>
          </a:p>
        </p:txBody>
      </p:sp>
    </p:spTree>
    <p:extLst>
      <p:ext uri="{BB962C8B-B14F-4D97-AF65-F5344CB8AC3E}">
        <p14:creationId xmlns:p14="http://schemas.microsoft.com/office/powerpoint/2010/main" val="334905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dirty="0">
                <a:solidFill>
                  <a:prstClr val="black"/>
                </a:solidFill>
                <a:latin typeface="Calibri" panose="020F0502020204030204"/>
              </a:rPr>
              <a:t>PLAY AND LEARN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  <a:p>
            <a:pPr marL="0" lvl="0" indent="0" algn="ctr">
              <a:buNone/>
              <a:defRPr/>
            </a:pPr>
            <a:r>
              <a:rPr lang="hr-HR" sz="2000" dirty="0">
                <a:solidFill>
                  <a:prstClr val="black"/>
                </a:solidFill>
                <a:hlinkClick r:id="rId4"/>
              </a:rPr>
              <a:t>https://wordwall.net/play/18978/070/813</a:t>
            </a: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hr-H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1663</TotalTime>
  <Words>406</Words>
  <Application>Microsoft Office PowerPoint</Application>
  <PresentationFormat>Widescreen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sustava Office</vt:lpstr>
      <vt:lpstr>Unit 2: Project 2  Edit profile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130</cp:revision>
  <dcterms:created xsi:type="dcterms:W3CDTF">2021-09-01T06:25:32Z</dcterms:created>
  <dcterms:modified xsi:type="dcterms:W3CDTF">2021-11-06T20:06:03Z</dcterms:modified>
</cp:coreProperties>
</file>